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349699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126622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275193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103114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298067-5D07-492E-87DB-0CF61A9E5C24}"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2851104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298067-5D07-492E-87DB-0CF61A9E5C24}"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344177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298067-5D07-492E-87DB-0CF61A9E5C24}"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151953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298067-5D07-492E-87DB-0CF61A9E5C24}"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63430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98067-5D07-492E-87DB-0CF61A9E5C24}"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151294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98067-5D07-492E-87DB-0CF61A9E5C24}"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510116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98067-5D07-492E-87DB-0CF61A9E5C24}"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3217F-B26E-4FFB-AD0D-FB2D263DCF36}" type="slidenum">
              <a:rPr lang="en-US" smtClean="0"/>
              <a:t>‹#›</a:t>
            </a:fld>
            <a:endParaRPr lang="en-US"/>
          </a:p>
        </p:txBody>
      </p:sp>
    </p:spTree>
    <p:extLst>
      <p:ext uri="{BB962C8B-B14F-4D97-AF65-F5344CB8AC3E}">
        <p14:creationId xmlns:p14="http://schemas.microsoft.com/office/powerpoint/2010/main" val="2808985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98067-5D07-492E-87DB-0CF61A9E5C24}"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3217F-B26E-4FFB-AD0D-FB2D263DCF36}" type="slidenum">
              <a:rPr lang="en-US" smtClean="0"/>
              <a:t>‹#›</a:t>
            </a:fld>
            <a:endParaRPr lang="en-US"/>
          </a:p>
        </p:txBody>
      </p:sp>
    </p:spTree>
    <p:extLst>
      <p:ext uri="{BB962C8B-B14F-4D97-AF65-F5344CB8AC3E}">
        <p14:creationId xmlns:p14="http://schemas.microsoft.com/office/powerpoint/2010/main" val="891260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latin typeface="Times New Roman" pitchFamily="18" charset="0"/>
                <a:cs typeface="Times New Roman" pitchFamily="18" charset="0"/>
              </a:rPr>
              <a:t>Definition Of Social Welfare And Related Concepts</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3104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Definition Of Social Welfare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400" dirty="0" smtClean="0">
                <a:latin typeface="Times New Roman" pitchFamily="18" charset="0"/>
                <a:cs typeface="Times New Roman" pitchFamily="18" charset="0"/>
              </a:rPr>
              <a:t>According to Barker, 2003, “Social welfare is a nation’s system of programs, benefits, and services that help people meet those social, economic, educational, and health needs that are fundamental to the maintenance of society”.</a:t>
            </a:r>
          </a:p>
          <a:p>
            <a:pPr algn="just"/>
            <a:r>
              <a:rPr lang="en-US" sz="2400" dirty="0" smtClean="0">
                <a:latin typeface="Times New Roman" pitchFamily="18" charset="0"/>
                <a:cs typeface="Times New Roman" pitchFamily="18" charset="0"/>
              </a:rPr>
              <a:t>According to </a:t>
            </a:r>
            <a:r>
              <a:rPr lang="en-US" sz="2400" dirty="0">
                <a:latin typeface="Times New Roman" pitchFamily="18" charset="0"/>
                <a:cs typeface="Times New Roman" pitchFamily="18" charset="0"/>
              </a:rPr>
              <a:t>U</a:t>
            </a:r>
            <a:r>
              <a:rPr lang="en-US" sz="2400" dirty="0" smtClean="0">
                <a:latin typeface="Times New Roman" pitchFamily="18" charset="0"/>
                <a:cs typeface="Times New Roman" pitchFamily="18" charset="0"/>
              </a:rPr>
              <a:t>nited Nations, 1967, “</a:t>
            </a: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ocial welfare as an organized function is regarded as a body of activities designed to enable individuals, families, groups and communities to cope with the social problems of changing conditions”. </a:t>
            </a:r>
          </a:p>
          <a:p>
            <a:pPr algn="just"/>
            <a:r>
              <a:rPr lang="en-US" sz="2400" dirty="0" smtClean="0">
                <a:latin typeface="Times New Roman" pitchFamily="18" charset="0"/>
                <a:cs typeface="Times New Roman" pitchFamily="18" charset="0"/>
              </a:rPr>
              <a:t>According to NASW,1971, “ Social </a:t>
            </a:r>
            <a:r>
              <a:rPr lang="en-US" sz="2400" dirty="0">
                <a:latin typeface="Times New Roman" pitchFamily="18" charset="0"/>
                <a:cs typeface="Times New Roman" pitchFamily="18" charset="0"/>
              </a:rPr>
              <a:t>w</a:t>
            </a:r>
            <a:r>
              <a:rPr lang="en-US" sz="2400" dirty="0" smtClean="0">
                <a:latin typeface="Times New Roman" pitchFamily="18" charset="0"/>
                <a:cs typeface="Times New Roman" pitchFamily="18" charset="0"/>
              </a:rPr>
              <a:t>elfare generally denotes the full range of organized activities of voluntary and governmental agencies that seek to prevent, alleviate, or contribute to the solution of recognized social problems, or to improve the well-being of individuals, groups, or communities.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448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Functional definition of social welfare</a:t>
            </a:r>
          </a:p>
          <a:p>
            <a:pPr algn="just"/>
            <a:r>
              <a:rPr lang="en-US" sz="2400" dirty="0" smtClean="0">
                <a:latin typeface="Times New Roman" pitchFamily="18" charset="0"/>
                <a:cs typeface="Times New Roman" pitchFamily="18" charset="0"/>
              </a:rPr>
              <a:t>According to Philip R. </a:t>
            </a:r>
            <a:r>
              <a:rPr lang="en-US" sz="2400" dirty="0" err="1" smtClean="0">
                <a:latin typeface="Times New Roman" pitchFamily="18" charset="0"/>
                <a:cs typeface="Times New Roman" pitchFamily="18" charset="0"/>
              </a:rPr>
              <a:t>Popple</a:t>
            </a:r>
            <a:r>
              <a:rPr lang="en-US" sz="2400" dirty="0" smtClean="0">
                <a:latin typeface="Times New Roman" pitchFamily="18" charset="0"/>
                <a:cs typeface="Times New Roman" pitchFamily="18" charset="0"/>
              </a:rPr>
              <a:t> functional definition of social welfare is that “ For society to survive, individuals  must function as interdependent units, each carrying out the full range of his or her roles and responsibilities. A society cannot survive if it contains too many individuals who cannot function in an interdependent manner (who are dependent). On the other hand, the social system cannot endure if it contains too many dysfunctional culture patterns and an inefficient structure that inhibits people’s ability to function in an interdependent manner.</a:t>
            </a:r>
          </a:p>
          <a:p>
            <a:endParaRPr lang="en-US" sz="2400" dirty="0" smtClean="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79872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a:latin typeface="Times New Roman" pitchFamily="18" charset="0"/>
                <a:cs typeface="Times New Roman" pitchFamily="18" charset="0"/>
              </a:rPr>
              <a:t>D</a:t>
            </a:r>
            <a:r>
              <a:rPr lang="en-US" sz="2400" b="1" dirty="0" smtClean="0">
                <a:latin typeface="Times New Roman" pitchFamily="18" charset="0"/>
                <a:cs typeface="Times New Roman" pitchFamily="18" charset="0"/>
              </a:rPr>
              <a:t>escriptive definition of social welfare</a:t>
            </a:r>
          </a:p>
          <a:p>
            <a:pPr algn="just"/>
            <a:r>
              <a:rPr lang="en-US" sz="2400" dirty="0" smtClean="0">
                <a:latin typeface="Times New Roman" pitchFamily="18" charset="0"/>
                <a:cs typeface="Times New Roman" pitchFamily="18" charset="0"/>
              </a:rPr>
              <a:t>According to Martin and </a:t>
            </a:r>
            <a:r>
              <a:rPr lang="en-US" sz="2400" dirty="0" err="1">
                <a:latin typeface="Times New Roman" pitchFamily="18" charset="0"/>
                <a:cs typeface="Times New Roman" pitchFamily="18" charset="0"/>
              </a:rPr>
              <a:t>Z</a:t>
            </a:r>
            <a:r>
              <a:rPr lang="en-US" sz="2400" dirty="0" err="1" smtClean="0">
                <a:latin typeface="Times New Roman" pitchFamily="18" charset="0"/>
                <a:cs typeface="Times New Roman" pitchFamily="18" charset="0"/>
              </a:rPr>
              <a:t>ald</a:t>
            </a:r>
            <a:r>
              <a:rPr lang="en-US" sz="2400" dirty="0" smtClean="0">
                <a:latin typeface="Times New Roman" pitchFamily="18" charset="0"/>
                <a:cs typeface="Times New Roman" pitchFamily="18" charset="0"/>
              </a:rPr>
              <a:t> “Social welfare attempts to enable people in need to attain a minimum level of social and personal functioning”.</a:t>
            </a:r>
          </a:p>
          <a:p>
            <a:pPr algn="just"/>
            <a:r>
              <a:rPr lang="en-US" sz="2400" dirty="0" err="1" smtClean="0">
                <a:latin typeface="Times New Roman" pitchFamily="18" charset="0"/>
                <a:cs typeface="Times New Roman" pitchFamily="18" charset="0"/>
              </a:rPr>
              <a:t>Wickenden</a:t>
            </a:r>
            <a:r>
              <a:rPr lang="en-US" sz="2400" dirty="0" smtClean="0">
                <a:latin typeface="Times New Roman" pitchFamily="18" charset="0"/>
                <a:cs typeface="Times New Roman" pitchFamily="18" charset="0"/>
              </a:rPr>
              <a:t> defines social welfare as “ including those laws, </a:t>
            </a:r>
            <a:r>
              <a:rPr lang="en-US" sz="2400" dirty="0" err="1" smtClean="0">
                <a:latin typeface="Times New Roman" pitchFamily="18" charset="0"/>
                <a:cs typeface="Times New Roman" pitchFamily="18" charset="0"/>
              </a:rPr>
              <a:t>programmes</a:t>
            </a:r>
            <a:r>
              <a:rPr lang="en-US" sz="2400" dirty="0" smtClean="0">
                <a:latin typeface="Times New Roman" pitchFamily="18" charset="0"/>
                <a:cs typeface="Times New Roman" pitchFamily="18" charset="0"/>
              </a:rPr>
              <a:t>, benefits, and services which assure or strengthen provisions for meeting social needs recognized as basic to the well-being of the population and the better functioning of the social order”.  </a:t>
            </a:r>
          </a:p>
          <a:p>
            <a:pPr algn="just"/>
            <a:endParaRPr lang="en-US" sz="2400" dirty="0" smtClean="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1911156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Related Concepts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a:latin typeface="Times New Roman" pitchFamily="18" charset="0"/>
                <a:cs typeface="Times New Roman" pitchFamily="18" charset="0"/>
              </a:rPr>
              <a:t>Social </a:t>
            </a:r>
            <a:r>
              <a:rPr lang="en-US" b="1" dirty="0" smtClean="0">
                <a:latin typeface="Times New Roman" pitchFamily="18" charset="0"/>
                <a:cs typeface="Times New Roman" pitchFamily="18" charset="0"/>
              </a:rPr>
              <a:t>Work</a:t>
            </a:r>
          </a:p>
          <a:p>
            <a:pPr algn="just"/>
            <a:r>
              <a:rPr lang="en-US" dirty="0" smtClean="0">
                <a:latin typeface="Times New Roman" pitchFamily="18" charset="0"/>
                <a:cs typeface="Times New Roman" pitchFamily="18" charset="0"/>
              </a:rPr>
              <a:t>According to NASW(1973) Social </a:t>
            </a:r>
            <a:r>
              <a:rPr lang="en-US" dirty="0">
                <a:latin typeface="Times New Roman" pitchFamily="18" charset="0"/>
                <a:cs typeface="Times New Roman" pitchFamily="18" charset="0"/>
              </a:rPr>
              <a:t>work is the professional activity of helping individuals, families, groups, or communities enhance or restore their capacity for social functioning and for creating societal conditions favorable to this </a:t>
            </a:r>
            <a:r>
              <a:rPr lang="en-US" dirty="0" smtClean="0">
                <a:latin typeface="Times New Roman" pitchFamily="18" charset="0"/>
                <a:cs typeface="Times New Roman" pitchFamily="18" charset="0"/>
              </a:rPr>
              <a:t>goal. </a:t>
            </a:r>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ocial work practice consists of the professional application of social work values, principles, and techniques to one or more of the following ends:</a:t>
            </a:r>
          </a:p>
          <a:p>
            <a:pPr algn="just"/>
            <a:r>
              <a:rPr lang="en-US" dirty="0" smtClean="0">
                <a:latin typeface="Times New Roman" pitchFamily="18" charset="0"/>
                <a:cs typeface="Times New Roman" pitchFamily="18" charset="0"/>
              </a:rPr>
              <a:t>Helping people obtain tangible services (e.g., those involving provision of food, housing, of income).</a:t>
            </a:r>
          </a:p>
          <a:p>
            <a:pPr algn="just"/>
            <a:r>
              <a:rPr lang="en-US" dirty="0" smtClean="0">
                <a:latin typeface="Times New Roman" pitchFamily="18" charset="0"/>
                <a:cs typeface="Times New Roman" pitchFamily="18" charset="0"/>
              </a:rPr>
              <a:t>Providing counseling and psychotherapy with individuals, families and groups.</a:t>
            </a:r>
          </a:p>
          <a:p>
            <a:pPr algn="just"/>
            <a:r>
              <a:rPr lang="en-US" dirty="0" smtClean="0">
                <a:latin typeface="Times New Roman" pitchFamily="18" charset="0"/>
                <a:cs typeface="Times New Roman" pitchFamily="18" charset="0"/>
              </a:rPr>
              <a:t>Helping communities or groups provide or improve social and health services.</a:t>
            </a:r>
          </a:p>
          <a:p>
            <a:pPr algn="just"/>
            <a:r>
              <a:rPr lang="en-US" dirty="0" smtClean="0">
                <a:latin typeface="Times New Roman" pitchFamily="18" charset="0"/>
                <a:cs typeface="Times New Roman" pitchFamily="18" charset="0"/>
              </a:rPr>
              <a:t>Participating in relevant legislative processes.</a:t>
            </a: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12421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sz="3600" b="1" dirty="0" smtClean="0">
                <a:latin typeface="Times New Roman" pitchFamily="18" charset="0"/>
                <a:cs typeface="Times New Roman" pitchFamily="18" charset="0"/>
              </a:rPr>
              <a:t>Social services</a:t>
            </a:r>
          </a:p>
          <a:p>
            <a:pPr algn="just"/>
            <a:r>
              <a:rPr lang="en-US" sz="3600" dirty="0" smtClean="0">
                <a:latin typeface="Times New Roman" pitchFamily="18" charset="0"/>
                <a:cs typeface="Times New Roman" pitchFamily="18" charset="0"/>
              </a:rPr>
              <a:t>According to </a:t>
            </a:r>
            <a:r>
              <a:rPr lang="en-US" sz="3600" dirty="0" err="1" smtClean="0">
                <a:latin typeface="Times New Roman" pitchFamily="18" charset="0"/>
                <a:cs typeface="Times New Roman" pitchFamily="18" charset="0"/>
              </a:rPr>
              <a:t>Manzoor</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ud</a:t>
            </a:r>
            <a:r>
              <a:rPr lang="en-US" sz="3600" dirty="0" smtClean="0">
                <a:latin typeface="Times New Roman" pitchFamily="18" charset="0"/>
                <a:cs typeface="Times New Roman" pitchFamily="18" charset="0"/>
              </a:rPr>
              <a:t> Din (1976), “Social service is an activity that aims at helping towards a mutual adjustment of individuals and their social environment”.</a:t>
            </a:r>
          </a:p>
          <a:p>
            <a:pPr algn="just"/>
            <a:r>
              <a:rPr lang="en-US" sz="3600" b="1" dirty="0" smtClean="0">
                <a:latin typeface="Times New Roman" pitchFamily="18" charset="0"/>
                <a:cs typeface="Times New Roman" pitchFamily="18" charset="0"/>
              </a:rPr>
              <a:t>Social policy</a:t>
            </a:r>
          </a:p>
          <a:p>
            <a:pPr algn="just"/>
            <a:r>
              <a:rPr lang="en-US" sz="3600" dirty="0" smtClean="0">
                <a:latin typeface="Times New Roman" pitchFamily="18" charset="0"/>
                <a:cs typeface="Times New Roman" pitchFamily="18" charset="0"/>
              </a:rPr>
              <a:t>According to Marshal (1970), “Social policy refers to the policy of governments with regard to action having direct impact on the welfare of the citizens by providing them with services or means”.</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8097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a:latin typeface="Times New Roman" pitchFamily="18" charset="0"/>
                <a:cs typeface="Times New Roman" pitchFamily="18" charset="0"/>
              </a:rPr>
              <a:t>Social development</a:t>
            </a:r>
          </a:p>
          <a:p>
            <a:pPr algn="just"/>
            <a:r>
              <a:rPr lang="en-US" dirty="0">
                <a:latin typeface="Times New Roman" pitchFamily="18" charset="0"/>
                <a:cs typeface="Times New Roman" pitchFamily="18" charset="0"/>
              </a:rPr>
              <a:t>According to </a:t>
            </a:r>
            <a:r>
              <a:rPr lang="en-US" dirty="0" err="1">
                <a:latin typeface="Times New Roman" pitchFamily="18" charset="0"/>
                <a:cs typeface="Times New Roman" pitchFamily="18" charset="0"/>
              </a:rPr>
              <a:t>Bilance</a:t>
            </a:r>
            <a:r>
              <a:rPr lang="en-US" dirty="0">
                <a:latin typeface="Times New Roman" pitchFamily="18" charset="0"/>
                <a:cs typeface="Times New Roman" pitchFamily="18" charset="0"/>
              </a:rPr>
              <a:t> (1997), “Social development is the promotion of a sustainable society that is worthy of human dignity by empowering marginalized groups, women and men, to undertake their own development, to improve their social and economic position and to acquire their rightful place in society”.</a:t>
            </a:r>
          </a:p>
          <a:p>
            <a:pPr algn="just"/>
            <a:r>
              <a:rPr lang="en-US" dirty="0">
                <a:latin typeface="Times New Roman" pitchFamily="18" charset="0"/>
                <a:cs typeface="Times New Roman" pitchFamily="18" charset="0"/>
              </a:rPr>
              <a:t>According to </a:t>
            </a:r>
            <a:r>
              <a:rPr lang="en-US" dirty="0" err="1">
                <a:latin typeface="Times New Roman" pitchFamily="18" charset="0"/>
                <a:cs typeface="Times New Roman" pitchFamily="18" charset="0"/>
              </a:rPr>
              <a:t>Amartya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Sen</a:t>
            </a:r>
            <a:r>
              <a:rPr lang="en-US" dirty="0">
                <a:latin typeface="Times New Roman" pitchFamily="18" charset="0"/>
                <a:cs typeface="Times New Roman" pitchFamily="18" charset="0"/>
              </a:rPr>
              <a:t> (1995), “ Social development is equality of social opportunities”. </a:t>
            </a:r>
          </a:p>
          <a:p>
            <a:pPr marL="0" indent="0" algn="just">
              <a:buNone/>
            </a:pPr>
            <a:r>
              <a:rPr lang="en-US"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3573456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sz="2800" b="1" dirty="0" smtClean="0">
                <a:latin typeface="Times New Roman" pitchFamily="18" charset="0"/>
                <a:cs typeface="Times New Roman" pitchFamily="18" charset="0"/>
              </a:rPr>
              <a:t>Social change</a:t>
            </a:r>
          </a:p>
          <a:p>
            <a:pPr algn="just"/>
            <a:r>
              <a:rPr lang="en-US" sz="2800" dirty="0" smtClean="0">
                <a:latin typeface="Times New Roman" pitchFamily="18" charset="0"/>
                <a:cs typeface="Times New Roman" pitchFamily="18" charset="0"/>
              </a:rPr>
              <a:t>According to John, J. </a:t>
            </a:r>
            <a:r>
              <a:rPr lang="en-US" sz="2800" dirty="0" err="1" smtClean="0">
                <a:latin typeface="Times New Roman" pitchFamily="18" charset="0"/>
                <a:cs typeface="Times New Roman" pitchFamily="18" charset="0"/>
              </a:rPr>
              <a:t>Maccionis</a:t>
            </a:r>
            <a:r>
              <a:rPr lang="en-US" sz="2800" dirty="0" smtClean="0">
                <a:latin typeface="Times New Roman" pitchFamily="18" charset="0"/>
                <a:cs typeface="Times New Roman" pitchFamily="18" charset="0"/>
              </a:rPr>
              <a:t> “The transformation of culture and social institutions over time is called social change”. </a:t>
            </a:r>
          </a:p>
          <a:p>
            <a:pPr algn="just"/>
            <a:r>
              <a:rPr lang="en-US" sz="2800" b="1" dirty="0" smtClean="0">
                <a:latin typeface="Times New Roman" pitchFamily="18" charset="0"/>
                <a:cs typeface="Times New Roman" pitchFamily="18" charset="0"/>
              </a:rPr>
              <a:t>Social administration</a:t>
            </a:r>
          </a:p>
          <a:p>
            <a:pPr algn="just"/>
            <a:r>
              <a:rPr lang="en-US" sz="2800" dirty="0">
                <a:latin typeface="Times New Roman" pitchFamily="18" charset="0"/>
                <a:cs typeface="Times New Roman" pitchFamily="18" charset="0"/>
              </a:rPr>
              <a:t>Social </a:t>
            </a:r>
            <a:r>
              <a:rPr lang="en-US" sz="2800" dirty="0" smtClean="0">
                <a:latin typeface="Times New Roman" pitchFamily="18" charset="0"/>
                <a:cs typeface="Times New Roman" pitchFamily="18" charset="0"/>
              </a:rPr>
              <a:t>administration is a set of practices and techniques that enable social welfare agencies, programs and organizations to fulfill their responsibilities and execute their programs. Broadly, it is concerned to examine the extent to which the welfare state meets people’s needs.</a:t>
            </a:r>
          </a:p>
          <a:p>
            <a:pPr algn="just"/>
            <a:r>
              <a:rPr lang="en-US" sz="2800" b="1" dirty="0" smtClean="0">
                <a:latin typeface="Times New Roman" pitchFamily="18" charset="0"/>
                <a:cs typeface="Times New Roman" pitchFamily="18" charset="0"/>
              </a:rPr>
              <a:t>Social legislation</a:t>
            </a:r>
          </a:p>
          <a:p>
            <a:pPr algn="just"/>
            <a:r>
              <a:rPr lang="en-US" sz="2800" dirty="0" smtClean="0">
                <a:latin typeface="Times New Roman" pitchFamily="18" charset="0"/>
                <a:cs typeface="Times New Roman" pitchFamily="18" charset="0"/>
              </a:rPr>
              <a:t>According to </a:t>
            </a:r>
            <a:r>
              <a:rPr lang="en-US" sz="2800" dirty="0" err="1" smtClean="0">
                <a:latin typeface="Times New Roman" pitchFamily="18" charset="0"/>
                <a:cs typeface="Times New Roman" pitchFamily="18" charset="0"/>
              </a:rPr>
              <a:t>Ghaffar</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Mollah</a:t>
            </a:r>
            <a:r>
              <a:rPr lang="en-US" sz="2800" dirty="0" smtClean="0">
                <a:latin typeface="Times New Roman" pitchFamily="18" charset="0"/>
                <a:cs typeface="Times New Roman" pitchFamily="18" charset="0"/>
              </a:rPr>
              <a:t> “ Social legislation refers to those actions of governments, which are designed to eliminate those elements from social life, which are detrimental to social health and to provide measures and guidelines that are considered essential for the achievement of welfare”.</a:t>
            </a:r>
          </a:p>
          <a:p>
            <a:endParaRPr lang="en-US" sz="2800" dirty="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72159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Welfare Models</a:t>
            </a:r>
            <a:endParaRPr lang="en-US" dirty="0"/>
          </a:p>
        </p:txBody>
      </p:sp>
      <p:sp>
        <p:nvSpPr>
          <p:cNvPr id="3" name="Content Placeholder 2"/>
          <p:cNvSpPr>
            <a:spLocks noGrp="1"/>
          </p:cNvSpPr>
          <p:nvPr>
            <p:ph idx="1"/>
          </p:nvPr>
        </p:nvSpPr>
        <p:spPr/>
        <p:txBody>
          <a:bodyPr>
            <a:noAutofit/>
          </a:bodyPr>
          <a:lstStyle/>
          <a:p>
            <a:pPr algn="just"/>
            <a:r>
              <a:rPr lang="en-US" sz="1800" b="1" dirty="0" smtClean="0">
                <a:latin typeface="Times New Roman" pitchFamily="18" charset="0"/>
                <a:cs typeface="Times New Roman" pitchFamily="18" charset="0"/>
              </a:rPr>
              <a:t>Richard </a:t>
            </a:r>
            <a:r>
              <a:rPr lang="en-US" sz="1800" b="1" dirty="0" err="1" smtClean="0">
                <a:latin typeface="Times New Roman" pitchFamily="18" charset="0"/>
                <a:cs typeface="Times New Roman" pitchFamily="18" charset="0"/>
              </a:rPr>
              <a:t>Titmuss</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(1974) has provided a classification of the provision of welfare services:</a:t>
            </a:r>
          </a:p>
          <a:p>
            <a:pPr algn="just">
              <a:buFont typeface="Wingdings" pitchFamily="2" charset="2"/>
              <a:buChar char="Ø"/>
            </a:pPr>
            <a:r>
              <a:rPr lang="en-US" sz="1800" b="1" dirty="0" smtClean="0">
                <a:latin typeface="Times New Roman" pitchFamily="18" charset="0"/>
                <a:cs typeface="Times New Roman" pitchFamily="18" charset="0"/>
              </a:rPr>
              <a:t>Residual welfare</a:t>
            </a:r>
            <a:r>
              <a:rPr lang="en-US" sz="1800" dirty="0" smtClean="0">
                <a:latin typeface="Times New Roman" pitchFamily="18" charset="0"/>
                <a:cs typeface="Times New Roman" pitchFamily="18" charset="0"/>
              </a:rPr>
              <a:t>: </a:t>
            </a:r>
          </a:p>
          <a:p>
            <a:pPr algn="just"/>
            <a:r>
              <a:rPr lang="en-US" sz="1800" dirty="0" smtClean="0">
                <a:latin typeface="Times New Roman" pitchFamily="18" charset="0"/>
                <a:cs typeface="Times New Roman" pitchFamily="18" charset="0"/>
              </a:rPr>
              <a:t>This view holds that social welfare services should be provided only when an individual’s needs are not properly met through other societal institutions. </a:t>
            </a:r>
          </a:p>
          <a:p>
            <a:pPr algn="just">
              <a:buFont typeface="Wingdings" pitchFamily="2" charset="2"/>
              <a:buChar char="Ø"/>
            </a:pPr>
            <a:r>
              <a:rPr lang="en-US" sz="1800" b="1" dirty="0" smtClean="0">
                <a:latin typeface="Times New Roman" pitchFamily="18" charset="0"/>
                <a:cs typeface="Times New Roman" pitchFamily="18" charset="0"/>
              </a:rPr>
              <a:t>Institutional welfare</a:t>
            </a:r>
            <a:r>
              <a:rPr lang="en-US" sz="1800" dirty="0" smtClean="0">
                <a:latin typeface="Times New Roman" pitchFamily="18" charset="0"/>
                <a:cs typeface="Times New Roman" pitchFamily="18" charset="0"/>
              </a:rPr>
              <a:t>: </a:t>
            </a:r>
          </a:p>
          <a:p>
            <a:pPr algn="just"/>
            <a:r>
              <a:rPr lang="en-US" sz="1800" dirty="0" smtClean="0">
                <a:latin typeface="Times New Roman" pitchFamily="18" charset="0"/>
                <a:cs typeface="Times New Roman" pitchFamily="18" charset="0"/>
              </a:rPr>
              <a:t>This view holds that social welfare programs are to be accepted as a proper, legitimate function of modern industrial society in helping individuals achieve self-</a:t>
            </a:r>
            <a:r>
              <a:rPr lang="en-US" sz="1800" dirty="0" err="1" smtClean="0">
                <a:latin typeface="Times New Roman" pitchFamily="18" charset="0"/>
                <a:cs typeface="Times New Roman" pitchFamily="18" charset="0"/>
              </a:rPr>
              <a:t>fulfilment</a:t>
            </a:r>
            <a:r>
              <a:rPr lang="en-US" sz="1800" dirty="0" smtClean="0">
                <a:latin typeface="Times New Roman" pitchFamily="18" charset="0"/>
                <a:cs typeface="Times New Roman" pitchFamily="18" charset="0"/>
              </a:rPr>
              <a:t>.  </a:t>
            </a:r>
          </a:p>
          <a:p>
            <a:pPr algn="just"/>
            <a:r>
              <a:rPr lang="en-US" sz="1800" dirty="0" smtClean="0">
                <a:latin typeface="Times New Roman" pitchFamily="18" charset="0"/>
                <a:cs typeface="Times New Roman" pitchFamily="18" charset="0"/>
              </a:rPr>
              <a:t>Services are provided for the population as a whole , not just for the poor.</a:t>
            </a:r>
          </a:p>
          <a:p>
            <a:pPr algn="just">
              <a:buFont typeface="Wingdings" pitchFamily="2" charset="2"/>
              <a:buChar char="Ø"/>
            </a:pPr>
            <a:r>
              <a:rPr lang="en-US" sz="1800" b="1" dirty="0" smtClean="0">
                <a:latin typeface="Times New Roman" pitchFamily="18" charset="0"/>
                <a:cs typeface="Times New Roman" pitchFamily="18" charset="0"/>
              </a:rPr>
              <a:t>Industrial achievement/performance</a:t>
            </a:r>
            <a:r>
              <a:rPr lang="en-US" sz="1800" dirty="0" smtClean="0">
                <a:latin typeface="Times New Roman" pitchFamily="18" charset="0"/>
                <a:cs typeface="Times New Roman" pitchFamily="18" charset="0"/>
              </a:rPr>
              <a:t>: </a:t>
            </a:r>
          </a:p>
          <a:p>
            <a:pPr algn="just"/>
            <a:r>
              <a:rPr lang="en-US" sz="1800" dirty="0" smtClean="0">
                <a:latin typeface="Times New Roman" pitchFamily="18" charset="0"/>
                <a:cs typeface="Times New Roman" pitchFamily="18" charset="0"/>
              </a:rPr>
              <a:t>This view holds that the development of certain social welfare programs have a positive impact on the economy. </a:t>
            </a:r>
          </a:p>
          <a:p>
            <a:pPr algn="just"/>
            <a:r>
              <a:rPr lang="en-US" sz="1800" dirty="0" smtClean="0">
                <a:latin typeface="Times New Roman" pitchFamily="18" charset="0"/>
                <a:cs typeface="Times New Roman" pitchFamily="18" charset="0"/>
              </a:rPr>
              <a:t>welfare as a ‘handmaiden’ to the economy , i.e., increasing the capacity of work force..</a:t>
            </a:r>
          </a:p>
          <a:p>
            <a:pPr algn="just"/>
            <a:endParaRPr lang="en-US" sz="1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79053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828</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Definition Of Social Welfare And Related Concepts</vt:lpstr>
      <vt:lpstr>Definition Of Social Welfare</vt:lpstr>
      <vt:lpstr>PowerPoint Presentation</vt:lpstr>
      <vt:lpstr>PowerPoint Presentation</vt:lpstr>
      <vt:lpstr>Related Concepts</vt:lpstr>
      <vt:lpstr>PowerPoint Presentation</vt:lpstr>
      <vt:lpstr>PowerPoint Presentation</vt:lpstr>
      <vt:lpstr>PowerPoint Presentation</vt:lpstr>
      <vt:lpstr>Welfare Models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Social Welfare And Related Concepts</dc:title>
  <dc:creator>rto</dc:creator>
  <cp:lastModifiedBy>Abdul Rehman</cp:lastModifiedBy>
  <cp:revision>13</cp:revision>
  <dcterms:created xsi:type="dcterms:W3CDTF">2020-04-24T08:24:13Z</dcterms:created>
  <dcterms:modified xsi:type="dcterms:W3CDTF">2020-04-25T15:57:46Z</dcterms:modified>
</cp:coreProperties>
</file>